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" r:id="rId2"/>
    <p:sldId id="259" r:id="rId3"/>
    <p:sldId id="270" r:id="rId4"/>
    <p:sldId id="275" r:id="rId5"/>
    <p:sldId id="266" r:id="rId6"/>
    <p:sldId id="276" r:id="rId7"/>
    <p:sldId id="27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DE1"/>
    <a:srgbClr val="FAE480"/>
    <a:srgbClr val="1B3281"/>
    <a:srgbClr val="0072BC"/>
    <a:srgbClr val="0A55A2"/>
    <a:srgbClr val="273478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86" autoAdjust="0"/>
  </p:normalViewPr>
  <p:slideViewPr>
    <p:cSldViewPr snapToGrid="0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6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4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5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1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EBC474-F428-4548-ABB9-E30933AC7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B27114C-493B-4C0A-9C1D-83F11C467A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77" y="203833"/>
            <a:ext cx="696053" cy="6960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DCEF5B-3520-4F90-8303-FC1F7893F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0228" t="15353" r="29946" b="27952"/>
          <a:stretch/>
        </p:blipFill>
        <p:spPr>
          <a:xfrm>
            <a:off x="11358290" y="5539401"/>
            <a:ext cx="691927" cy="6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6F7B42-0FFD-46EB-91CE-61F71C092AF6}"/>
              </a:ext>
            </a:extLst>
          </p:cNvPr>
          <p:cNvSpPr/>
          <p:nvPr userDrawn="1"/>
        </p:nvSpPr>
        <p:spPr>
          <a:xfrm>
            <a:off x="8955314" y="0"/>
            <a:ext cx="3236686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C40657-31C3-49B5-9E27-DC85619EB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66009" t="5331" r="20074" b="76498"/>
          <a:stretch/>
        </p:blipFill>
        <p:spPr>
          <a:xfrm>
            <a:off x="11237718" y="203833"/>
            <a:ext cx="754063" cy="6960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5D1C915-ED15-40FF-B131-9427DC3964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777" y="203833"/>
            <a:ext cx="696053" cy="6960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DDE3E2-3820-426C-8FA5-189DDD812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0228" t="15353" r="29946" b="27952"/>
          <a:stretch/>
        </p:blipFill>
        <p:spPr>
          <a:xfrm>
            <a:off x="9399771" y="203833"/>
            <a:ext cx="736118" cy="7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308211-3F45-41A5-8CA6-7087D1DDA1C0}"/>
              </a:ext>
            </a:extLst>
          </p:cNvPr>
          <p:cNvSpPr/>
          <p:nvPr userDrawn="1"/>
        </p:nvSpPr>
        <p:spPr>
          <a:xfrm>
            <a:off x="-76869" y="0"/>
            <a:ext cx="12268869" cy="6858000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AF2FE8-52BB-49C4-9DEE-CCAEC65AD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10" t="2396" r="76021" b="3293"/>
          <a:stretch/>
        </p:blipFill>
        <p:spPr>
          <a:xfrm>
            <a:off x="-76869" y="0"/>
            <a:ext cx="231207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C384AF-C897-45DF-ACF6-084A9B95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1436" t="49551" r="2251" b="3293"/>
          <a:stretch/>
        </p:blipFill>
        <p:spPr>
          <a:xfrm>
            <a:off x="10513382" y="3429000"/>
            <a:ext cx="1678618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75B41C-6562-4BB6-A481-81FEFDE25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2463" t="21956" r="18437" b="30739"/>
          <a:stretch/>
        </p:blipFill>
        <p:spPr>
          <a:xfrm>
            <a:off x="1745522" y="978575"/>
            <a:ext cx="8767859" cy="49593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43CB31-F8C5-4CB8-94EF-1119AD41C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66009" t="5331" r="20074" b="76498"/>
          <a:stretch/>
        </p:blipFill>
        <p:spPr>
          <a:xfrm>
            <a:off x="10284135" y="203833"/>
            <a:ext cx="1678618" cy="15494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15280E9-B21E-4C9A-A598-0F2E91E51C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23" y="203833"/>
            <a:ext cx="1549483" cy="15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048CA22-1F63-49F5-8F93-C6E0C56C38F1}"/>
              </a:ext>
            </a:extLst>
          </p:cNvPr>
          <p:cNvSpPr/>
          <p:nvPr/>
        </p:nvSpPr>
        <p:spPr>
          <a:xfrm>
            <a:off x="1530839" y="2523867"/>
            <a:ext cx="86727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lnSpc>
                <a:spcPct val="80000"/>
              </a:lnSpc>
            </a:pPr>
            <a:r>
              <a:rPr lang="ru-RU" sz="4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Единая технологическая образовательная среда: инфраструктурное сопровождение национального проекта «Образование»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C4CAE9E-BF8C-4ABD-873F-374142A2D1BB}"/>
              </a:ext>
            </a:extLst>
          </p:cNvPr>
          <p:cNvSpPr/>
          <p:nvPr/>
        </p:nvSpPr>
        <p:spPr>
          <a:xfrm>
            <a:off x="1530838" y="5246659"/>
            <a:ext cx="6921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Блохин Дмитрий Владимирович</a:t>
            </a:r>
            <a:endParaRPr lang="ru-RU" sz="1600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D96785-2F5B-4DDF-8E7B-E5DB8816CB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0228" t="15353" r="29946" b="27952"/>
          <a:stretch/>
        </p:blipFill>
        <p:spPr>
          <a:xfrm>
            <a:off x="500325" y="279399"/>
            <a:ext cx="1620575" cy="163024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4236E8-B804-4C46-9532-456F6725E079}"/>
              </a:ext>
            </a:extLst>
          </p:cNvPr>
          <p:cNvSpPr/>
          <p:nvPr/>
        </p:nvSpPr>
        <p:spPr>
          <a:xfrm>
            <a:off x="1530838" y="5699602"/>
            <a:ext cx="7613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заместитель директора центра информационно-аналитического и проектного сопровождения нацпроектов ФГАОУ ДПО «Академия Минпросвещения России»</a:t>
            </a:r>
            <a:endParaRPr lang="ru-RU" sz="1600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8124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56325C9-9447-427C-803E-A07D3490B17C}"/>
              </a:ext>
            </a:extLst>
          </p:cNvPr>
          <p:cNvCxnSpPr>
            <a:cxnSpLocks/>
          </p:cNvCxnSpPr>
          <p:nvPr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2E3159-7826-4BF8-86E8-843E2572CEB5}"/>
              </a:ext>
            </a:extLst>
          </p:cNvPr>
          <p:cNvSpPr/>
          <p:nvPr/>
        </p:nvSpPr>
        <p:spPr>
          <a:xfrm>
            <a:off x="670751" y="1277726"/>
            <a:ext cx="6449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lnSpc>
                <a:spcPct val="80000"/>
              </a:lnSpc>
            </a:pPr>
            <a:r>
              <a:rPr lang="ru-RU" sz="4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Единая технологическая образовательная среда: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DB94AF-EE7C-4143-A89D-EB1A43869658}"/>
              </a:ext>
            </a:extLst>
          </p:cNvPr>
          <p:cNvSpPr/>
          <p:nvPr/>
        </p:nvSpPr>
        <p:spPr>
          <a:xfrm>
            <a:off x="670751" y="2647088"/>
            <a:ext cx="7700893" cy="349625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 marL="355600" indent="-355600">
              <a:spcBef>
                <a:spcPts val="1200"/>
              </a:spcBef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Унификация оборудования</a:t>
            </a:r>
          </a:p>
          <a:p>
            <a:pPr marL="355600" indent="-355600">
              <a:spcBef>
                <a:spcPts val="1200"/>
              </a:spcBef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Единая система повышения квалификации</a:t>
            </a:r>
          </a:p>
          <a:p>
            <a:pPr marL="355600" indent="-355600">
              <a:spcBef>
                <a:spcPts val="1200"/>
              </a:spcBef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Единая система методической поддержки</a:t>
            </a:r>
          </a:p>
          <a:p>
            <a:pPr marL="355600" indent="-355600">
              <a:spcBef>
                <a:spcPts val="1200"/>
              </a:spcBef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Обмен компетенциями</a:t>
            </a:r>
            <a:endParaRPr lang="ru-RU" sz="28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0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17DEC1-9707-4A93-95B2-824386221C20}"/>
              </a:ext>
            </a:extLst>
          </p:cNvPr>
          <p:cNvSpPr/>
          <p:nvPr/>
        </p:nvSpPr>
        <p:spPr>
          <a:xfrm>
            <a:off x="1632339" y="1823113"/>
            <a:ext cx="8149382" cy="4451685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spcBef>
                <a:spcPts val="3600"/>
              </a:spcBef>
              <a:buClr>
                <a:srgbClr val="0A55A2"/>
              </a:buClr>
            </a:pP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Формирование и согласование </a:t>
            </a:r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инфраструктурного листа.</a:t>
            </a:r>
          </a:p>
          <a:p>
            <a:pPr>
              <a:spcBef>
                <a:spcPts val="3600"/>
              </a:spcBef>
              <a:buClr>
                <a:srgbClr val="0A55A2"/>
              </a:buClr>
            </a:pP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Организация и проведение </a:t>
            </a:r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централизованных закупок</a:t>
            </a: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3600"/>
              </a:spcBef>
              <a:buClr>
                <a:srgbClr val="0A55A2"/>
              </a:buClr>
            </a:pPr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Получение, проверка </a:t>
            </a: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 приемка </a:t>
            </a:r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оборудования.</a:t>
            </a:r>
            <a:endParaRPr lang="ru-RU" sz="28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59C0182-729A-4C43-8611-622BA5C6CC21}"/>
              </a:ext>
            </a:extLst>
          </p:cNvPr>
          <p:cNvSpPr/>
          <p:nvPr/>
        </p:nvSpPr>
        <p:spPr>
          <a:xfrm>
            <a:off x="588218" y="1477464"/>
            <a:ext cx="1202482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1323A5-4621-450E-B16B-FACBDEFD41B6}"/>
              </a:ext>
            </a:extLst>
          </p:cNvPr>
          <p:cNvSpPr/>
          <p:nvPr/>
        </p:nvSpPr>
        <p:spPr>
          <a:xfrm>
            <a:off x="588218" y="2833195"/>
            <a:ext cx="1202482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44B26A-1D07-4140-A3CF-7BFB4A3EBD2B}"/>
              </a:ext>
            </a:extLst>
          </p:cNvPr>
          <p:cNvSpPr/>
          <p:nvPr/>
        </p:nvSpPr>
        <p:spPr>
          <a:xfrm>
            <a:off x="588218" y="4167675"/>
            <a:ext cx="878632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B5E57FF-A518-4ABF-ACCC-88F128D0BCB9}"/>
              </a:ext>
            </a:extLst>
          </p:cNvPr>
          <p:cNvSpPr txBox="1">
            <a:spLocks/>
          </p:cNvSpPr>
          <p:nvPr/>
        </p:nvSpPr>
        <p:spPr>
          <a:xfrm>
            <a:off x="588218" y="69027"/>
            <a:ext cx="994957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этапы создания инфраструктуры НПО 2021</a:t>
            </a:r>
          </a:p>
        </p:txBody>
      </p:sp>
    </p:spTree>
    <p:extLst>
      <p:ext uri="{BB962C8B-B14F-4D97-AF65-F5344CB8AC3E}">
        <p14:creationId xmlns:p14="http://schemas.microsoft.com/office/powerpoint/2010/main" val="270506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F14C11-DCBB-4134-AE69-58D193E8395F}"/>
              </a:ext>
            </a:extLst>
          </p:cNvPr>
          <p:cNvSpPr/>
          <p:nvPr/>
        </p:nvSpPr>
        <p:spPr>
          <a:xfrm>
            <a:off x="420705" y="1293497"/>
            <a:ext cx="5972381" cy="19113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≈50% инфраструктурных листов сформировано </a:t>
            </a: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СУПД и проверено оператором проекта*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824796F-5BBF-44B3-AA6C-9B5EC8824633}"/>
              </a:ext>
            </a:extLst>
          </p:cNvPr>
          <p:cNvSpPr txBox="1">
            <a:spLocks/>
          </p:cNvSpPr>
          <p:nvPr/>
        </p:nvSpPr>
        <p:spPr>
          <a:xfrm>
            <a:off x="517196" y="62387"/>
            <a:ext cx="996548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 согласование инфраструктурного листа</a:t>
            </a:r>
            <a:r>
              <a:rPr lang="en-US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НПО 2021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C991DA52-2975-4FBA-8975-23E7AE1FBDC2}"/>
              </a:ext>
            </a:extLst>
          </p:cNvPr>
          <p:cNvSpPr txBox="1">
            <a:spLocks/>
          </p:cNvSpPr>
          <p:nvPr/>
        </p:nvSpPr>
        <p:spPr>
          <a:xfrm>
            <a:off x="11488738" y="6277841"/>
            <a:ext cx="531812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56C1ECB-7188-43ED-A836-F9851C4A4524}"/>
              </a:ext>
            </a:extLst>
          </p:cNvPr>
          <p:cNvGraphicFramePr>
            <a:graphicFrameLocks noGrp="1"/>
          </p:cNvGraphicFramePr>
          <p:nvPr/>
        </p:nvGraphicFramePr>
        <p:xfrm>
          <a:off x="7538743" y="2544764"/>
          <a:ext cx="3380921" cy="282892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380921">
                  <a:extLst>
                    <a:ext uri="{9D8B030D-6E8A-4147-A177-3AD203B41FA5}">
                      <a16:colId xmlns:a16="http://schemas.microsoft.com/office/drawing/2014/main" val="6225493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Белгородская область</a:t>
                      </a:r>
                      <a:endParaRPr lang="ru-RU" sz="2000" b="0" i="0" u="none" strike="noStrike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26174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Волгоградская область</a:t>
                      </a:r>
                      <a:endParaRPr lang="ru-RU" sz="20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21298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Воронежская область</a:t>
                      </a:r>
                      <a:endParaRPr lang="ru-RU" sz="2000" b="0" i="0" u="none" strike="noStrike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98584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  <a:endParaRPr lang="ru-RU" sz="20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3346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Пермский край</a:t>
                      </a:r>
                      <a:endParaRPr lang="ru-RU" sz="2000" b="0" i="0" u="none" strike="noStrike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10431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Саха (Якутия)</a:t>
                      </a:r>
                      <a:endParaRPr lang="ru-RU" sz="2000" b="0" i="0" u="none" strike="noStrike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3728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Ставропольский край</a:t>
                      </a:r>
                      <a:endParaRPr lang="ru-RU" sz="2000" b="0" i="0" u="none" strike="noStrike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84328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Тульская область</a:t>
                      </a:r>
                      <a:endParaRPr lang="ru-RU" sz="20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007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rgbClr val="1B328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Тюменская область</a:t>
                      </a:r>
                      <a:endParaRPr lang="ru-RU" sz="2000" b="0" i="0" u="none" strike="noStrike" dirty="0">
                        <a:solidFill>
                          <a:srgbClr val="1B328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330574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A8FAB5-04D2-405B-9AA5-F948ECCFA468}"/>
              </a:ext>
            </a:extLst>
          </p:cNvPr>
          <p:cNvSpPr/>
          <p:nvPr/>
        </p:nvSpPr>
        <p:spPr>
          <a:xfrm>
            <a:off x="517196" y="3003555"/>
            <a:ext cx="5350042" cy="19113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Основные ошибки:</a:t>
            </a:r>
            <a:endParaRPr lang="ru-RU" sz="28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разбиение комплектов на составляющие компоненты;</a:t>
            </a:r>
          </a:p>
          <a:p>
            <a:pPr marL="457200" indent="-457200">
              <a:buFontTx/>
              <a:buChar char="-"/>
            </a:pP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указание моделей и торговых наименований в минимальных ТХ.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59F731-419D-43D7-9A98-435464D29E4F}"/>
              </a:ext>
            </a:extLst>
          </p:cNvPr>
          <p:cNvSpPr/>
          <p:nvPr/>
        </p:nvSpPr>
        <p:spPr>
          <a:xfrm>
            <a:off x="605971" y="5698555"/>
            <a:ext cx="5883605" cy="9556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800" kern="0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ИЛ не является конкурсной документацией или ее частью.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DAD805-4046-4BF0-8AFA-5E535694D904}"/>
              </a:ext>
            </a:extLst>
          </p:cNvPr>
          <p:cNvSpPr txBox="1"/>
          <p:nvPr/>
        </p:nvSpPr>
        <p:spPr>
          <a:xfrm>
            <a:off x="7458171" y="1491291"/>
            <a:ext cx="3232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Лидеры по работе с ИЛ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D2F6297-FDAF-43D4-9F10-6B7736358765}"/>
              </a:ext>
            </a:extLst>
          </p:cNvPr>
          <p:cNvCxnSpPr>
            <a:cxnSpLocks/>
          </p:cNvCxnSpPr>
          <p:nvPr/>
        </p:nvCxnSpPr>
        <p:spPr>
          <a:xfrm>
            <a:off x="7228839" y="2525521"/>
            <a:ext cx="36908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5A3C2F-D1DD-4583-815B-10A71408314B}"/>
              </a:ext>
            </a:extLst>
          </p:cNvPr>
          <p:cNvSpPr/>
          <p:nvPr/>
        </p:nvSpPr>
        <p:spPr>
          <a:xfrm>
            <a:off x="8083582" y="6277841"/>
            <a:ext cx="3137923" cy="51913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12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 - 09.03.2021 по проектам </a:t>
            </a:r>
            <a:r>
              <a:rPr lang="ru-RU" sz="12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ФГАОУ ДПО «Академия Минпросвещения России»</a:t>
            </a:r>
            <a:endParaRPr lang="ru-RU" sz="12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9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824796F-5BBF-44B3-AA6C-9B5EC8824633}"/>
              </a:ext>
            </a:extLst>
          </p:cNvPr>
          <p:cNvSpPr txBox="1">
            <a:spLocks/>
          </p:cNvSpPr>
          <p:nvPr/>
        </p:nvSpPr>
        <p:spPr>
          <a:xfrm>
            <a:off x="517196" y="62387"/>
            <a:ext cx="996548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централизованных закупок НПО 2021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C991DA52-2975-4FBA-8975-23E7AE1FBDC2}"/>
              </a:ext>
            </a:extLst>
          </p:cNvPr>
          <p:cNvSpPr txBox="1">
            <a:spLocks/>
          </p:cNvSpPr>
          <p:nvPr/>
        </p:nvSpPr>
        <p:spPr>
          <a:xfrm>
            <a:off x="11488738" y="6277841"/>
            <a:ext cx="531812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A8FAB5-04D2-405B-9AA5-F948ECCFA468}"/>
              </a:ext>
            </a:extLst>
          </p:cNvPr>
          <p:cNvSpPr/>
          <p:nvPr/>
        </p:nvSpPr>
        <p:spPr>
          <a:xfrm>
            <a:off x="319621" y="1364621"/>
            <a:ext cx="6249181" cy="32248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Важнейшие принципы:</a:t>
            </a:r>
            <a:endParaRPr lang="ru-RU" sz="28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централизация закупок*;</a:t>
            </a:r>
          </a:p>
          <a:p>
            <a:pPr marL="457200" indent="-457200">
              <a:buFontTx/>
              <a:buChar char="-"/>
            </a:pP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национальный режим;</a:t>
            </a:r>
          </a:p>
          <a:p>
            <a:pPr marL="457200" indent="-457200">
              <a:buFontTx/>
              <a:buChar char="-"/>
            </a:pP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согласованный ИЛ не является конкурсной документацией или ее частью;</a:t>
            </a:r>
          </a:p>
          <a:p>
            <a:pPr marL="457200" indent="-457200">
              <a:buFontTx/>
              <a:buChar char="-"/>
            </a:pP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КТРУ меняется.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5A3C2F-D1DD-4583-815B-10A71408314B}"/>
              </a:ext>
            </a:extLst>
          </p:cNvPr>
          <p:cNvSpPr/>
          <p:nvPr/>
        </p:nvSpPr>
        <p:spPr>
          <a:xfrm>
            <a:off x="7614603" y="6206466"/>
            <a:ext cx="3554022" cy="51913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r>
              <a:rPr lang="ru-RU" sz="12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 - см. вебинар для РВПО от 29.01.2021</a:t>
            </a:r>
          </a:p>
          <a:p>
            <a:r>
              <a:rPr lang="ru-RU" sz="12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«О порядке проведения закупок в 2021 году»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AC1C7C3-B02F-4383-ADAF-8535503C2EDC}"/>
              </a:ext>
            </a:extLst>
          </p:cNvPr>
          <p:cNvSpPr/>
          <p:nvPr/>
        </p:nvSpPr>
        <p:spPr>
          <a:xfrm>
            <a:off x="319621" y="4625620"/>
            <a:ext cx="7048845" cy="19117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 algn="just"/>
            <a:r>
              <a:rPr lang="ru-RU" sz="2800" b="1" kern="0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Соблюдение контрольных сроков объявления закупок – важнейшее условие построения инфраструктуры к началу учебного года. </a:t>
            </a:r>
            <a:endParaRPr lang="ru-RU" sz="2800" kern="0" dirty="0">
              <a:solidFill>
                <a:srgbClr val="FF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F008236-5724-47BC-98E2-5B02A7F2BA79}"/>
              </a:ext>
            </a:extLst>
          </p:cNvPr>
          <p:cNvSpPr/>
          <p:nvPr/>
        </p:nvSpPr>
        <p:spPr>
          <a:xfrm>
            <a:off x="7888407" y="2034889"/>
            <a:ext cx="3128781" cy="2554545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внесенных в СУПД данных о закупках формируется ОТЧЕТНОСТЬ по НПО</a:t>
            </a:r>
          </a:p>
          <a:p>
            <a:pPr algn="ctr"/>
            <a:r>
              <a:rPr lang="ru-RU" sz="20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федеральном уровне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highlight>
                  <a:srgbClr val="FAE4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АВТОМАТИЧЕСКИ</a:t>
            </a:r>
          </a:p>
        </p:txBody>
      </p:sp>
      <p:pic>
        <p:nvPicPr>
          <p:cNvPr id="17" name="Рисунок 16" descr="Предупреждение со сплошной заливкой">
            <a:extLst>
              <a:ext uri="{FF2B5EF4-FFF2-40B4-BE49-F238E27FC236}">
                <a16:creationId xmlns:a16="http://schemas.microsoft.com/office/drawing/2014/main" id="{3355A12D-D0DC-403D-9188-2B285C9A40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66040" y="1595380"/>
            <a:ext cx="537538" cy="53753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7F3EE81-7B8A-4F36-9B53-64DFA128A777}"/>
              </a:ext>
            </a:extLst>
          </p:cNvPr>
          <p:cNvCxnSpPr>
            <a:cxnSpLocks/>
          </p:cNvCxnSpPr>
          <p:nvPr/>
        </p:nvCxnSpPr>
        <p:spPr>
          <a:xfrm>
            <a:off x="7766040" y="2223680"/>
            <a:ext cx="3251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27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824796F-5BBF-44B3-AA6C-9B5EC8824633}"/>
              </a:ext>
            </a:extLst>
          </p:cNvPr>
          <p:cNvSpPr txBox="1">
            <a:spLocks/>
          </p:cNvSpPr>
          <p:nvPr/>
        </p:nvSpPr>
        <p:spPr>
          <a:xfrm>
            <a:off x="517196" y="62387"/>
            <a:ext cx="996548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Минимизация рисков 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C991DA52-2975-4FBA-8975-23E7AE1FBDC2}"/>
              </a:ext>
            </a:extLst>
          </p:cNvPr>
          <p:cNvSpPr txBox="1">
            <a:spLocks/>
          </p:cNvSpPr>
          <p:nvPr/>
        </p:nvSpPr>
        <p:spPr>
          <a:xfrm>
            <a:off x="11488738" y="6277841"/>
            <a:ext cx="531812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44FAF3-95A9-40FC-9A26-B4C9FA6F2BD0}"/>
              </a:ext>
            </a:extLst>
          </p:cNvPr>
          <p:cNvSpPr/>
          <p:nvPr/>
        </p:nvSpPr>
        <p:spPr>
          <a:xfrm>
            <a:off x="1579073" y="1707703"/>
            <a:ext cx="8017688" cy="52523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>
              <a:spcBef>
                <a:spcPts val="3600"/>
              </a:spcBef>
              <a:buClr>
                <a:srgbClr val="0A55A2"/>
              </a:buClr>
            </a:pPr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Управление сроками: </a:t>
            </a: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объявление закупок, поставка товара.</a:t>
            </a:r>
          </a:p>
          <a:p>
            <a:pPr>
              <a:spcBef>
                <a:spcPts val="3600"/>
              </a:spcBef>
              <a:buClr>
                <a:srgbClr val="0A55A2"/>
              </a:buClr>
            </a:pP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Управление качеством документации. Корректная обработка запросов. </a:t>
            </a:r>
          </a:p>
          <a:p>
            <a:pPr>
              <a:spcBef>
                <a:spcPts val="3600"/>
              </a:spcBef>
              <a:buClr>
                <a:srgbClr val="0A55A2"/>
              </a:buClr>
            </a:pPr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Внимание к качеству мероприятий приемки.</a:t>
            </a:r>
          </a:p>
          <a:p>
            <a:pPr>
              <a:spcBef>
                <a:spcPts val="3600"/>
              </a:spcBef>
              <a:buClr>
                <a:srgbClr val="0A55A2"/>
              </a:buClr>
            </a:pPr>
            <a:r>
              <a:rPr lang="ru-RU" sz="2800" b="1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Претензионная работа </a:t>
            </a:r>
            <a:r>
              <a:rPr lang="ru-RU" sz="2800" kern="0" dirty="0">
                <a:solidFill>
                  <a:srgbClr val="1B328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 соблюдением всех формальностей.</a:t>
            </a:r>
          </a:p>
          <a:p>
            <a:pPr>
              <a:spcBef>
                <a:spcPts val="3600"/>
              </a:spcBef>
              <a:buClr>
                <a:srgbClr val="0A55A2"/>
              </a:buClr>
            </a:pPr>
            <a:endParaRPr lang="ru-RU" sz="2800" kern="0" dirty="0">
              <a:solidFill>
                <a:srgbClr val="1B328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228163D-4B42-4829-A246-7A5091D703E0}"/>
              </a:ext>
            </a:extLst>
          </p:cNvPr>
          <p:cNvSpPr/>
          <p:nvPr/>
        </p:nvSpPr>
        <p:spPr>
          <a:xfrm>
            <a:off x="588218" y="1415319"/>
            <a:ext cx="1202482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043EF41-5DB0-43AD-9B88-A3E9727BFA3B}"/>
              </a:ext>
            </a:extLst>
          </p:cNvPr>
          <p:cNvSpPr/>
          <p:nvPr/>
        </p:nvSpPr>
        <p:spPr>
          <a:xfrm>
            <a:off x="588218" y="2771050"/>
            <a:ext cx="1202482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FF996D8-BDF0-4E38-BEAB-3C15B058ECEA}"/>
              </a:ext>
            </a:extLst>
          </p:cNvPr>
          <p:cNvSpPr/>
          <p:nvPr/>
        </p:nvSpPr>
        <p:spPr>
          <a:xfrm>
            <a:off x="588218" y="4105530"/>
            <a:ext cx="878632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F995904-D138-46D5-9D2E-314A456AD76B}"/>
              </a:ext>
            </a:extLst>
          </p:cNvPr>
          <p:cNvSpPr/>
          <p:nvPr/>
        </p:nvSpPr>
        <p:spPr>
          <a:xfrm>
            <a:off x="598571" y="5385394"/>
            <a:ext cx="878632" cy="173265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8800" b="1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</a:t>
            </a:r>
            <a:endParaRPr lang="ru-RU" sz="8000" kern="0" dirty="0">
              <a:solidFill>
                <a:srgbClr val="0072BC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8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824796F-5BBF-44B3-AA6C-9B5EC8824633}"/>
              </a:ext>
            </a:extLst>
          </p:cNvPr>
          <p:cNvSpPr txBox="1">
            <a:spLocks/>
          </p:cNvSpPr>
          <p:nvPr/>
        </p:nvSpPr>
        <p:spPr>
          <a:xfrm>
            <a:off x="613758" y="0"/>
            <a:ext cx="9965482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и ответы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C991DA52-2975-4FBA-8975-23E7AE1FBDC2}"/>
              </a:ext>
            </a:extLst>
          </p:cNvPr>
          <p:cNvSpPr txBox="1">
            <a:spLocks/>
          </p:cNvSpPr>
          <p:nvPr/>
        </p:nvSpPr>
        <p:spPr>
          <a:xfrm>
            <a:off x="11488738" y="6277841"/>
            <a:ext cx="531812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F20EBD-5B16-4819-83A6-602099D4678F}"/>
              </a:ext>
            </a:extLst>
          </p:cNvPr>
          <p:cNvSpPr/>
          <p:nvPr/>
        </p:nvSpPr>
        <p:spPr>
          <a:xfrm>
            <a:off x="613759" y="4203892"/>
            <a:ext cx="6921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000" b="1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Блохин Дмитрий Владимирович</a:t>
            </a:r>
            <a:endParaRPr lang="ru-RU" sz="1600" b="1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DBEBDE-8971-4944-B730-0C9543E422CD}"/>
              </a:ext>
            </a:extLst>
          </p:cNvPr>
          <p:cNvSpPr/>
          <p:nvPr/>
        </p:nvSpPr>
        <p:spPr>
          <a:xfrm>
            <a:off x="613758" y="4716485"/>
            <a:ext cx="7613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000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заместитель директора центра информационно-аналитического и проектного сопровождения нацпроектов ФГАОУ ДПО «Академия Минпросвещения России»</a:t>
            </a:r>
            <a:endParaRPr lang="ru-RU" sz="1600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22A5FC-9A80-4ABE-A973-58337B3AAA8A}"/>
              </a:ext>
            </a:extLst>
          </p:cNvPr>
          <p:cNvSpPr/>
          <p:nvPr/>
        </p:nvSpPr>
        <p:spPr>
          <a:xfrm>
            <a:off x="613758" y="5760310"/>
            <a:ext cx="6921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en-US" sz="2000" u="sng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blohindv@apkpro.ru</a:t>
            </a:r>
            <a:endParaRPr lang="ru-RU" sz="1600" u="sng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9CB4F6-A6C3-44C8-8C93-250A830B5C0B}"/>
              </a:ext>
            </a:extLst>
          </p:cNvPr>
          <p:cNvSpPr txBox="1"/>
          <p:nvPr/>
        </p:nvSpPr>
        <p:spPr>
          <a:xfrm>
            <a:off x="613758" y="232430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https://sup.fnfro.ru/information</a:t>
            </a:r>
            <a:endParaRPr lang="ru-RU" sz="2800" b="1" u="sng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83DA3E-FD1B-42FD-9890-55A36296C23C}"/>
              </a:ext>
            </a:extLst>
          </p:cNvPr>
          <p:cNvSpPr/>
          <p:nvPr/>
        </p:nvSpPr>
        <p:spPr>
          <a:xfrm>
            <a:off x="613758" y="1670895"/>
            <a:ext cx="6921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dirty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Контакты, инструкции, поддержка: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66C304-D7FF-417C-A382-0C8A3F188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106" y="1137651"/>
            <a:ext cx="2049134" cy="41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5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315</Words>
  <Application>Microsoft Office PowerPoint</Application>
  <PresentationFormat>Широкоэкранный</PresentationFormat>
  <Paragraphs>69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Сулима Лариса</cp:lastModifiedBy>
  <cp:revision>70</cp:revision>
  <dcterms:created xsi:type="dcterms:W3CDTF">2020-06-08T21:27:38Z</dcterms:created>
  <dcterms:modified xsi:type="dcterms:W3CDTF">2021-03-12T07:43:46Z</dcterms:modified>
</cp:coreProperties>
</file>